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audio3.wav" ContentType="audio/wav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4"/>
  </p:notesMasterIdLst>
  <p:sldIdLst>
    <p:sldId id="324" r:id="rId2"/>
    <p:sldId id="370" r:id="rId3"/>
    <p:sldId id="350" r:id="rId4"/>
    <p:sldId id="383" r:id="rId5"/>
    <p:sldId id="382" r:id="rId6"/>
    <p:sldId id="355" r:id="rId7"/>
    <p:sldId id="376" r:id="rId8"/>
    <p:sldId id="352" r:id="rId9"/>
    <p:sldId id="380" r:id="rId10"/>
    <p:sldId id="356" r:id="rId11"/>
    <p:sldId id="360" r:id="rId12"/>
    <p:sldId id="363" r:id="rId13"/>
    <p:sldId id="359" r:id="rId14"/>
    <p:sldId id="377" r:id="rId15"/>
    <p:sldId id="365" r:id="rId16"/>
    <p:sldId id="379" r:id="rId17"/>
    <p:sldId id="346" r:id="rId18"/>
    <p:sldId id="372" r:id="rId19"/>
    <p:sldId id="373" r:id="rId20"/>
    <p:sldId id="374" r:id="rId21"/>
    <p:sldId id="348" r:id="rId22"/>
    <p:sldId id="3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4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-714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F8F35-C5BF-46A2-B774-AD06CA4FDAAD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EEFA5-F547-46E3-9571-56B15DD1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8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দের সাথে কুশলবিনিময়ের পর শিক্ষক  শ্রেণি বিন্যাসের দিকে  নজর দিবেন ।</a:t>
            </a:r>
            <a:endParaRPr lang="bn-BD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93D45-09EF-4514-A2C9-1738A15F65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4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শিরুনাম অবতারণে 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নিজেরা ছবি দেখে চিন্তা করে বলার চেষ্টা করবে ।।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শিরুনাম অবতারণে 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নিজেরা ছবি দেখে চিন্তা করে বলার চেষ্টা করবে 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শিরুণাম শিক্ষার্থীরা খাতায় লিখবেন 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শিক্ষার্থীরা মনোযোগ সহকারে শিখনফল শুনবেন 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EFA5-F547-46E3-9571-56B15DD1BF3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31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 পয়েন্ট গুলো ব্যাখ্যা করে বলবেন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 পয়েন্ট গুলো ব্যাখ্যা করে বলবেন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 পয়েন্ট গুলো ব্যাখ্যা করে বলবেন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 পয়েন্ট গুলো ব্যাখ্যা করে বলবেন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কে আমের ছবি দেখানোর পর প্রশ্ন করাযায় , আম খাওয়ার পর আমের আঁটি মাটিতে পুঁতে রাখলে তাতে কী হয়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। নিশ্চয় তারা বলবে চারা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হয় 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/>
              <a:t>জোড়ায় কাজে</a:t>
            </a:r>
            <a:r>
              <a:rPr lang="bn-BD" b="1" baseline="0" dirty="0" smtClean="0"/>
              <a:t> সময় ২/৩ মিঃ দেয়া যেতে পারে । কাজ শিক্ষক নিজে তদারকী করবেন ।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1C616-2F2A-46C3-88FC-759E13E052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81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জন্য শিক্ষক ব্লুটুথ মাউস শিক্ষার্থীদের কাছে দিয়ে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রেডিও বাটনের উপর ক্লিক করে সঠিক উত্তরটি বের কর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ব্লুটুথ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কয়েকজনকে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1E60-DE10-4F3A-BF97-DDD523E02F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22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জন্য শিক্ষক ব্লুটুথ মাউস শিক্ষার্থীদের কাছে দিয়ে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রেডিও বাটনের উপর ক্লিক করে সঠিক উত্তরটি বের কর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ব্লুটুথ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কয়েকজনকে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1E60-DE10-4F3A-BF97-DDD523E02F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73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জন্য শিক্ষক ব্লুটুথ মাউস শিক্ষার্থীদের কাছে দিয়ে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রেডিও বাটনের উপর ক্লিক করে সঠিক উত্তরটি বের কর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ব্লুটুথ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কয়েকজনকে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জন্য শিক্ষক ব্লুটুথ মাউস শিক্ষার্থীদের কাছে দিয়ে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রেডিও বাটনের উপর ক্লিক করে সঠিক উত্তরটি বের কর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ব্লুটুথ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কয়েকজনকে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27171-8A6B-438F-A212-6FDA70569D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5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শিক্ষার্থীরা বাড়ির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কাজ খাতায় লিখে নিবেন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EFA5-F547-46E3-9571-56B15DD1BF3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69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="1" baseline="0" dirty="0" smtClean="0">
                <a:latin typeface="NikoshBAN" pitchFamily="2" charset="0"/>
                <a:cs typeface="NikoshBAN" pitchFamily="2" charset="0"/>
              </a:rPr>
              <a:t> ধন্যবাদ  জ্ঞাপন দ্বারা শিক্ষক শ্রেণি কক্ষ ত্যাগ </a:t>
            </a:r>
            <a:r>
              <a:rPr lang="bn-BD" b="1" baseline="0" smtClean="0">
                <a:latin typeface="NikoshBAN" pitchFamily="2" charset="0"/>
                <a:cs typeface="NikoshBAN" pitchFamily="2" charset="0"/>
              </a:rPr>
              <a:t>করবেন 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 ।</a:t>
            </a:r>
            <a:endParaRPr lang="en-US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D05D00-74EE-42A0-B65D-1714AE0D5D0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53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53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95855-0F3E-4DC9-868C-67799B006E94}" type="datetimeFigureOut">
              <a:rPr lang="en-US" smtClean="0"/>
              <a:pPr/>
              <a:t>26-Apr-18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D792E-CDFD-458F-9605-F54243C514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199" y="729238"/>
            <a:ext cx="9926319" cy="122318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শিক্ষকবৃন্দের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হাইড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অছে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6043" y="1906707"/>
            <a:ext cx="9889956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F</a:t>
            </a:r>
            <a:r>
              <a:rPr lang="en-US" sz="2800" b="1" dirty="0" smtClean="0">
                <a:latin typeface="Arial" pitchFamily="34" charset="0"/>
                <a:cs typeface="NikoshBAN" pitchFamily="2" charset="0"/>
              </a:rPr>
              <a:t>5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চেপে উপস্থাপন শুরু করা যেতে পারে ।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তাহলে 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Hide slide show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করবে না 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219200" y="3073886"/>
            <a:ext cx="10090485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পাঠটি শ্রেণিকক্ষে উপস্থাপনের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পরামর্শ ও দিক-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Slide Note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এ দেয়া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সম্মানিত শিক্ষকগণ 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'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স্লাইড-নোটগুলো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'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নি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বেন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প্রয়োজনে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পারেন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850232" y="314024"/>
            <a:ext cx="10498677" cy="54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Rectangle 5"/>
          <p:cNvSpPr/>
          <p:nvPr/>
        </p:nvSpPr>
        <p:spPr>
          <a:xfrm>
            <a:off x="843738" y="336883"/>
            <a:ext cx="45719" cy="6112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 6"/>
          <p:cNvSpPr/>
          <p:nvPr/>
        </p:nvSpPr>
        <p:spPr>
          <a:xfrm flipV="1">
            <a:off x="850232" y="6446521"/>
            <a:ext cx="1050517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" name="Rectangle 7"/>
          <p:cNvSpPr/>
          <p:nvPr/>
        </p:nvSpPr>
        <p:spPr>
          <a:xfrm>
            <a:off x="11309686" y="314024"/>
            <a:ext cx="45719" cy="61349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Rectangle 8"/>
          <p:cNvSpPr/>
          <p:nvPr/>
        </p:nvSpPr>
        <p:spPr>
          <a:xfrm>
            <a:off x="1286043" y="533401"/>
            <a:ext cx="995679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Rectangle 9"/>
          <p:cNvSpPr/>
          <p:nvPr/>
        </p:nvSpPr>
        <p:spPr>
          <a:xfrm>
            <a:off x="1153979" y="533400"/>
            <a:ext cx="60959" cy="57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Rectangle 10"/>
          <p:cNvSpPr/>
          <p:nvPr/>
        </p:nvSpPr>
        <p:spPr>
          <a:xfrm>
            <a:off x="1214938" y="6281879"/>
            <a:ext cx="993057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Rectangle 11"/>
          <p:cNvSpPr/>
          <p:nvPr/>
        </p:nvSpPr>
        <p:spPr>
          <a:xfrm flipH="1">
            <a:off x="11145514" y="556260"/>
            <a:ext cx="60961" cy="5725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" name="Frame 12"/>
          <p:cNvSpPr/>
          <p:nvPr/>
        </p:nvSpPr>
        <p:spPr>
          <a:xfrm>
            <a:off x="11955" y="-4181"/>
            <a:ext cx="12180047" cy="6853517"/>
          </a:xfrm>
          <a:prstGeom prst="frame">
            <a:avLst>
              <a:gd name="adj1" fmla="val 2886"/>
            </a:avLst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3AF2-952D-4B19-A1A1-867A517848E9}" type="datetime12">
              <a:rPr lang="bn-BD" b="1" smtClean="0"/>
              <a:t>26-04-18 22.20</a:t>
            </a:fld>
            <a:endParaRPr lang="en-US" b="1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699D-9554-49A3-A845-77BEE828BD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8" descr="C:\Users\Computer City\Pictures\branding Imaje\26167891_129748511154685_202784770870624821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5" y="157548"/>
            <a:ext cx="11718388" cy="65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25438" r="9423" b="21055"/>
          <a:stretch>
            <a:fillRect/>
          </a:stretch>
        </p:blipFill>
        <p:spPr>
          <a:xfrm>
            <a:off x="312542" y="1437251"/>
            <a:ext cx="11515334" cy="3970652"/>
          </a:xfrm>
          <a:custGeom>
            <a:avLst/>
            <a:gdLst/>
            <a:ahLst/>
            <a:cxnLst/>
            <a:rect l="l" t="t" r="r" b="b"/>
            <a:pathLst>
              <a:path w="10290105" h="2881917">
                <a:moveTo>
                  <a:pt x="2000264" y="1613873"/>
                </a:moveTo>
                <a:lnTo>
                  <a:pt x="1467443" y="1904800"/>
                </a:lnTo>
                <a:lnTo>
                  <a:pt x="1693524" y="2059622"/>
                </a:lnTo>
                <a:lnTo>
                  <a:pt x="1714674" y="2014073"/>
                </a:lnTo>
                <a:cubicBezTo>
                  <a:pt x="1729395" y="2014073"/>
                  <a:pt x="1748408" y="2045316"/>
                  <a:pt x="1771712" y="2107802"/>
                </a:cubicBezTo>
                <a:lnTo>
                  <a:pt x="1767509" y="2107802"/>
                </a:lnTo>
                <a:lnTo>
                  <a:pt x="1892126" y="2136555"/>
                </a:lnTo>
                <a:lnTo>
                  <a:pt x="1998997" y="2298729"/>
                </a:lnTo>
                <a:close/>
                <a:moveTo>
                  <a:pt x="8647242" y="695930"/>
                </a:moveTo>
                <a:lnTo>
                  <a:pt x="8655971" y="696807"/>
                </a:lnTo>
                <a:cubicBezTo>
                  <a:pt x="8713013" y="705120"/>
                  <a:pt x="8771401" y="726475"/>
                  <a:pt x="8831135" y="760873"/>
                </a:cubicBezTo>
                <a:cubicBezTo>
                  <a:pt x="8926710" y="815910"/>
                  <a:pt x="9009442" y="878384"/>
                  <a:pt x="9079333" y="948298"/>
                </a:cubicBezTo>
                <a:cubicBezTo>
                  <a:pt x="9149224" y="1018211"/>
                  <a:pt x="9204172" y="1097630"/>
                  <a:pt x="9244177" y="1186556"/>
                </a:cubicBezTo>
                <a:cubicBezTo>
                  <a:pt x="9284180" y="1275482"/>
                  <a:pt x="9304183" y="1374114"/>
                  <a:pt x="9304183" y="1482453"/>
                </a:cubicBezTo>
                <a:cubicBezTo>
                  <a:pt x="9304183" y="1528172"/>
                  <a:pt x="9299913" y="1574114"/>
                  <a:pt x="9291374" y="1620278"/>
                </a:cubicBezTo>
                <a:cubicBezTo>
                  <a:pt x="9366313" y="1676671"/>
                  <a:pt x="9428833" y="1737267"/>
                  <a:pt x="9478933" y="1802065"/>
                </a:cubicBezTo>
                <a:cubicBezTo>
                  <a:pt x="9503982" y="1834465"/>
                  <a:pt x="9521158" y="1865491"/>
                  <a:pt x="9530459" y="1895144"/>
                </a:cubicBezTo>
                <a:lnTo>
                  <a:pt x="9534736" y="1918248"/>
                </a:lnTo>
                <a:lnTo>
                  <a:pt x="9534736" y="695930"/>
                </a:lnTo>
                <a:close/>
                <a:moveTo>
                  <a:pt x="1366176" y="695930"/>
                </a:moveTo>
                <a:cubicBezTo>
                  <a:pt x="1376405" y="695930"/>
                  <a:pt x="1381219" y="697053"/>
                  <a:pt x="1380619" y="699299"/>
                </a:cubicBezTo>
                <a:cubicBezTo>
                  <a:pt x="1380018" y="701545"/>
                  <a:pt x="1379718" y="708605"/>
                  <a:pt x="1379718" y="720479"/>
                </a:cubicBezTo>
                <a:cubicBezTo>
                  <a:pt x="1379718" y="761974"/>
                  <a:pt x="1393605" y="806848"/>
                  <a:pt x="1421379" y="855102"/>
                </a:cubicBezTo>
                <a:cubicBezTo>
                  <a:pt x="1449153" y="903357"/>
                  <a:pt x="1486000" y="949921"/>
                  <a:pt x="1531919" y="994795"/>
                </a:cubicBezTo>
                <a:cubicBezTo>
                  <a:pt x="1577839" y="1039669"/>
                  <a:pt x="1625526" y="1075793"/>
                  <a:pt x="1674981" y="1103167"/>
                </a:cubicBezTo>
                <a:cubicBezTo>
                  <a:pt x="1724436" y="1130541"/>
                  <a:pt x="1770511" y="1144228"/>
                  <a:pt x="1813207" y="1144228"/>
                </a:cubicBezTo>
                <a:cubicBezTo>
                  <a:pt x="1840469" y="1144228"/>
                  <a:pt x="1869021" y="1139425"/>
                  <a:pt x="1898864" y="1129818"/>
                </a:cubicBezTo>
                <a:cubicBezTo>
                  <a:pt x="1928706" y="1120212"/>
                  <a:pt x="1956079" y="1106458"/>
                  <a:pt x="1980985" y="1088558"/>
                </a:cubicBezTo>
                <a:cubicBezTo>
                  <a:pt x="2005890" y="1070657"/>
                  <a:pt x="2026471" y="1048853"/>
                  <a:pt x="2042726" y="1023147"/>
                </a:cubicBezTo>
                <a:cubicBezTo>
                  <a:pt x="2058981" y="997441"/>
                  <a:pt x="2067109" y="967977"/>
                  <a:pt x="2067109" y="934755"/>
                </a:cubicBezTo>
                <a:lnTo>
                  <a:pt x="2067109" y="896997"/>
                </a:lnTo>
                <a:cubicBezTo>
                  <a:pt x="2067109" y="849632"/>
                  <a:pt x="2059493" y="814175"/>
                  <a:pt x="2044260" y="790626"/>
                </a:cubicBezTo>
                <a:cubicBezTo>
                  <a:pt x="2032836" y="772964"/>
                  <a:pt x="2014676" y="748980"/>
                  <a:pt x="1989780" y="718672"/>
                </a:cubicBezTo>
                <a:lnTo>
                  <a:pt x="1970738" y="695930"/>
                </a:lnTo>
                <a:close/>
                <a:moveTo>
                  <a:pt x="4941724" y="4270"/>
                </a:moveTo>
                <a:cubicBezTo>
                  <a:pt x="5062115" y="43140"/>
                  <a:pt x="5136988" y="101167"/>
                  <a:pt x="5166340" y="178352"/>
                </a:cubicBezTo>
                <a:cubicBezTo>
                  <a:pt x="5195693" y="255537"/>
                  <a:pt x="5217174" y="322570"/>
                  <a:pt x="5230783" y="379452"/>
                </a:cubicBezTo>
                <a:cubicBezTo>
                  <a:pt x="5234141" y="387769"/>
                  <a:pt x="5236659" y="394968"/>
                  <a:pt x="5238338" y="401050"/>
                </a:cubicBezTo>
                <a:lnTo>
                  <a:pt x="5239830" y="409873"/>
                </a:lnTo>
                <a:lnTo>
                  <a:pt x="5373301" y="409873"/>
                </a:lnTo>
                <a:lnTo>
                  <a:pt x="5422444" y="409873"/>
                </a:lnTo>
                <a:lnTo>
                  <a:pt x="7841276" y="409873"/>
                </a:lnTo>
                <a:lnTo>
                  <a:pt x="7868228" y="409873"/>
                </a:lnTo>
                <a:lnTo>
                  <a:pt x="10112053" y="409873"/>
                </a:lnTo>
                <a:lnTo>
                  <a:pt x="10290105" y="695930"/>
                </a:lnTo>
                <a:lnTo>
                  <a:pt x="9842141" y="695930"/>
                </a:lnTo>
                <a:lnTo>
                  <a:pt x="9842141" y="2881917"/>
                </a:lnTo>
                <a:lnTo>
                  <a:pt x="9622862" y="2714539"/>
                </a:lnTo>
                <a:cubicBezTo>
                  <a:pt x="9622862" y="2663661"/>
                  <a:pt x="9610642" y="2598128"/>
                  <a:pt x="9586204" y="2517942"/>
                </a:cubicBezTo>
                <a:cubicBezTo>
                  <a:pt x="9561765" y="2437755"/>
                  <a:pt x="9528087" y="2356034"/>
                  <a:pt x="9485170" y="2272779"/>
                </a:cubicBezTo>
                <a:cubicBezTo>
                  <a:pt x="9442252" y="2189523"/>
                  <a:pt x="9391897" y="2113695"/>
                  <a:pt x="9334103" y="2045294"/>
                </a:cubicBezTo>
                <a:cubicBezTo>
                  <a:pt x="9276309" y="1976893"/>
                  <a:pt x="9230378" y="1932085"/>
                  <a:pt x="9196311" y="1910871"/>
                </a:cubicBezTo>
                <a:cubicBezTo>
                  <a:pt x="9189729" y="1944049"/>
                  <a:pt x="9170382" y="1982841"/>
                  <a:pt x="9138273" y="2027249"/>
                </a:cubicBezTo>
                <a:cubicBezTo>
                  <a:pt x="9106162" y="2071656"/>
                  <a:pt x="9070383" y="2109803"/>
                  <a:pt x="9030935" y="2141691"/>
                </a:cubicBezTo>
                <a:cubicBezTo>
                  <a:pt x="8991486" y="2173579"/>
                  <a:pt x="8948358" y="2198896"/>
                  <a:pt x="8901549" y="2217642"/>
                </a:cubicBezTo>
                <a:cubicBezTo>
                  <a:pt x="8854739" y="2236388"/>
                  <a:pt x="8808431" y="2245760"/>
                  <a:pt x="8762623" y="2245760"/>
                </a:cubicBezTo>
                <a:cubicBezTo>
                  <a:pt x="8650904" y="2245760"/>
                  <a:pt x="8554551" y="2208258"/>
                  <a:pt x="8473564" y="2133253"/>
                </a:cubicBezTo>
                <a:cubicBezTo>
                  <a:pt x="8392576" y="2058247"/>
                  <a:pt x="8352083" y="1968243"/>
                  <a:pt x="8352083" y="1863239"/>
                </a:cubicBezTo>
                <a:cubicBezTo>
                  <a:pt x="8352083" y="1821878"/>
                  <a:pt x="8360633" y="1776282"/>
                  <a:pt x="8377734" y="1726449"/>
                </a:cubicBezTo>
                <a:cubicBezTo>
                  <a:pt x="8394833" y="1676615"/>
                  <a:pt x="8422574" y="1630918"/>
                  <a:pt x="8460955" y="1589357"/>
                </a:cubicBezTo>
                <a:cubicBezTo>
                  <a:pt x="8499336" y="1547796"/>
                  <a:pt x="8547858" y="1512317"/>
                  <a:pt x="8606519" y="1482920"/>
                </a:cubicBezTo>
                <a:cubicBezTo>
                  <a:pt x="8665180" y="1453522"/>
                  <a:pt x="8735493" y="1438824"/>
                  <a:pt x="8817459" y="1438824"/>
                </a:cubicBezTo>
                <a:cubicBezTo>
                  <a:pt x="8846679" y="1438824"/>
                  <a:pt x="8877444" y="1440436"/>
                  <a:pt x="8909754" y="1443660"/>
                </a:cubicBezTo>
                <a:cubicBezTo>
                  <a:pt x="8925909" y="1445272"/>
                  <a:pt x="8940505" y="1447421"/>
                  <a:pt x="8953541" y="1450106"/>
                </a:cubicBezTo>
                <a:lnTo>
                  <a:pt x="8980512" y="1457677"/>
                </a:lnTo>
                <a:lnTo>
                  <a:pt x="8980417" y="1457570"/>
                </a:lnTo>
                <a:cubicBezTo>
                  <a:pt x="8979428" y="1454323"/>
                  <a:pt x="8979967" y="1448563"/>
                  <a:pt x="8982035" y="1440291"/>
                </a:cubicBezTo>
                <a:cubicBezTo>
                  <a:pt x="8986172" y="1423747"/>
                  <a:pt x="8988239" y="1404023"/>
                  <a:pt x="8988239" y="1381119"/>
                </a:cubicBezTo>
                <a:cubicBezTo>
                  <a:pt x="8988239" y="1305157"/>
                  <a:pt x="8967636" y="1241604"/>
                  <a:pt x="8926432" y="1190459"/>
                </a:cubicBezTo>
                <a:cubicBezTo>
                  <a:pt x="8885227" y="1139313"/>
                  <a:pt x="8831780" y="1096674"/>
                  <a:pt x="8766092" y="1062540"/>
                </a:cubicBezTo>
                <a:cubicBezTo>
                  <a:pt x="8700404" y="1028406"/>
                  <a:pt x="8628300" y="1001188"/>
                  <a:pt x="8549781" y="980886"/>
                </a:cubicBezTo>
                <a:cubicBezTo>
                  <a:pt x="8471262" y="960583"/>
                  <a:pt x="8397135" y="943472"/>
                  <a:pt x="8327400" y="929552"/>
                </a:cubicBezTo>
                <a:cubicBezTo>
                  <a:pt x="8285506" y="921146"/>
                  <a:pt x="8245612" y="913308"/>
                  <a:pt x="8207720" y="906036"/>
                </a:cubicBezTo>
                <a:cubicBezTo>
                  <a:pt x="8169828" y="898765"/>
                  <a:pt x="8128801" y="887101"/>
                  <a:pt x="8084638" y="871046"/>
                </a:cubicBezTo>
                <a:lnTo>
                  <a:pt x="8020930" y="695930"/>
                </a:lnTo>
                <a:lnTo>
                  <a:pt x="7999115" y="695930"/>
                </a:lnTo>
                <a:lnTo>
                  <a:pt x="5616433" y="695930"/>
                </a:lnTo>
                <a:lnTo>
                  <a:pt x="5811126" y="771647"/>
                </a:lnTo>
                <a:cubicBezTo>
                  <a:pt x="5891980" y="1045829"/>
                  <a:pt x="5979126" y="1268822"/>
                  <a:pt x="6072567" y="1440625"/>
                </a:cubicBezTo>
                <a:cubicBezTo>
                  <a:pt x="6166006" y="1612428"/>
                  <a:pt x="6262304" y="1748563"/>
                  <a:pt x="6361459" y="1849030"/>
                </a:cubicBezTo>
                <a:cubicBezTo>
                  <a:pt x="6460613" y="1949497"/>
                  <a:pt x="6561980" y="2019388"/>
                  <a:pt x="6665561" y="2058703"/>
                </a:cubicBezTo>
                <a:cubicBezTo>
                  <a:pt x="6769141" y="2098018"/>
                  <a:pt x="6872876" y="2117675"/>
                  <a:pt x="6976768" y="2117675"/>
                </a:cubicBezTo>
                <a:cubicBezTo>
                  <a:pt x="7072965" y="2117675"/>
                  <a:pt x="7154397" y="2099096"/>
                  <a:pt x="7221064" y="2061938"/>
                </a:cubicBezTo>
                <a:cubicBezTo>
                  <a:pt x="7287730" y="2024780"/>
                  <a:pt x="7342399" y="1978416"/>
                  <a:pt x="7385073" y="1922846"/>
                </a:cubicBezTo>
                <a:cubicBezTo>
                  <a:pt x="7427745" y="1867275"/>
                  <a:pt x="7459534" y="1807502"/>
                  <a:pt x="7480436" y="1743527"/>
                </a:cubicBezTo>
                <a:cubicBezTo>
                  <a:pt x="7501338" y="1679551"/>
                  <a:pt x="7511790" y="1621834"/>
                  <a:pt x="7511790" y="1570378"/>
                </a:cubicBezTo>
                <a:cubicBezTo>
                  <a:pt x="7511790" y="1529551"/>
                  <a:pt x="7502584" y="1484132"/>
                  <a:pt x="7484172" y="1434121"/>
                </a:cubicBezTo>
                <a:cubicBezTo>
                  <a:pt x="7465760" y="1384110"/>
                  <a:pt x="7441398" y="1338246"/>
                  <a:pt x="7411090" y="1296529"/>
                </a:cubicBezTo>
                <a:cubicBezTo>
                  <a:pt x="7380780" y="1254813"/>
                  <a:pt x="7345524" y="1221135"/>
                  <a:pt x="7305320" y="1195495"/>
                </a:cubicBezTo>
                <a:cubicBezTo>
                  <a:pt x="7275166" y="1176266"/>
                  <a:pt x="7243061" y="1164247"/>
                  <a:pt x="7209006" y="1159440"/>
                </a:cubicBezTo>
                <a:lnTo>
                  <a:pt x="7175684" y="1157132"/>
                </a:lnTo>
                <a:lnTo>
                  <a:pt x="7202484" y="1225749"/>
                </a:lnTo>
                <a:cubicBezTo>
                  <a:pt x="7209444" y="1252967"/>
                  <a:pt x="7212924" y="1280674"/>
                  <a:pt x="7212924" y="1308871"/>
                </a:cubicBezTo>
                <a:cubicBezTo>
                  <a:pt x="7212924" y="1377361"/>
                  <a:pt x="7198793" y="1436011"/>
                  <a:pt x="7170530" y="1484821"/>
                </a:cubicBezTo>
                <a:cubicBezTo>
                  <a:pt x="7142266" y="1533631"/>
                  <a:pt x="7107388" y="1573224"/>
                  <a:pt x="7065894" y="1603600"/>
                </a:cubicBezTo>
                <a:cubicBezTo>
                  <a:pt x="7024400" y="1633976"/>
                  <a:pt x="6979069" y="1656091"/>
                  <a:pt x="6929903" y="1669944"/>
                </a:cubicBezTo>
                <a:cubicBezTo>
                  <a:pt x="6880738" y="1683798"/>
                  <a:pt x="6835451" y="1690725"/>
                  <a:pt x="6794046" y="1690725"/>
                </a:cubicBezTo>
                <a:cubicBezTo>
                  <a:pt x="6653286" y="1690725"/>
                  <a:pt x="6542034" y="1646673"/>
                  <a:pt x="6460291" y="1558570"/>
                </a:cubicBezTo>
                <a:cubicBezTo>
                  <a:pt x="6378548" y="1470467"/>
                  <a:pt x="6337676" y="1364908"/>
                  <a:pt x="6337676" y="1241893"/>
                </a:cubicBezTo>
                <a:cubicBezTo>
                  <a:pt x="6337676" y="1187990"/>
                  <a:pt x="6349718" y="1132376"/>
                  <a:pt x="6373800" y="1075049"/>
                </a:cubicBezTo>
                <a:cubicBezTo>
                  <a:pt x="6397883" y="1017722"/>
                  <a:pt x="6434207" y="963964"/>
                  <a:pt x="6482773" y="913775"/>
                </a:cubicBezTo>
                <a:cubicBezTo>
                  <a:pt x="6531339" y="863586"/>
                  <a:pt x="6591122" y="821847"/>
                  <a:pt x="6662125" y="788558"/>
                </a:cubicBezTo>
                <a:cubicBezTo>
                  <a:pt x="6733128" y="755269"/>
                  <a:pt x="6814704" y="738625"/>
                  <a:pt x="6906855" y="738625"/>
                </a:cubicBezTo>
                <a:cubicBezTo>
                  <a:pt x="6962580" y="738625"/>
                  <a:pt x="7040688" y="751922"/>
                  <a:pt x="7141177" y="778518"/>
                </a:cubicBezTo>
                <a:cubicBezTo>
                  <a:pt x="7241666" y="805113"/>
                  <a:pt x="7340487" y="853712"/>
                  <a:pt x="7437641" y="924315"/>
                </a:cubicBezTo>
                <a:cubicBezTo>
                  <a:pt x="7534794" y="994918"/>
                  <a:pt x="7619116" y="1091448"/>
                  <a:pt x="7690610" y="1213908"/>
                </a:cubicBezTo>
                <a:cubicBezTo>
                  <a:pt x="7762101" y="1336367"/>
                  <a:pt x="7797847" y="1494194"/>
                  <a:pt x="7797847" y="1687389"/>
                </a:cubicBezTo>
                <a:cubicBezTo>
                  <a:pt x="7797847" y="1788523"/>
                  <a:pt x="7782548" y="1888601"/>
                  <a:pt x="7751950" y="1987622"/>
                </a:cubicBezTo>
                <a:cubicBezTo>
                  <a:pt x="7721352" y="2086644"/>
                  <a:pt x="7673532" y="2176737"/>
                  <a:pt x="7608488" y="2257902"/>
                </a:cubicBezTo>
                <a:cubicBezTo>
                  <a:pt x="7543444" y="2339067"/>
                  <a:pt x="7462324" y="2405011"/>
                  <a:pt x="7365126" y="2455734"/>
                </a:cubicBezTo>
                <a:cubicBezTo>
                  <a:pt x="7267928" y="2506456"/>
                  <a:pt x="7152440" y="2531817"/>
                  <a:pt x="7018662" y="2531817"/>
                </a:cubicBezTo>
                <a:cubicBezTo>
                  <a:pt x="6971920" y="2531817"/>
                  <a:pt x="6913615" y="2526147"/>
                  <a:pt x="6843746" y="2514806"/>
                </a:cubicBezTo>
                <a:cubicBezTo>
                  <a:pt x="6773877" y="2503465"/>
                  <a:pt x="6695781" y="2477426"/>
                  <a:pt x="6609457" y="2436687"/>
                </a:cubicBezTo>
                <a:cubicBezTo>
                  <a:pt x="6523133" y="2395949"/>
                  <a:pt x="6432539" y="2336232"/>
                  <a:pt x="6337676" y="2257535"/>
                </a:cubicBezTo>
                <a:cubicBezTo>
                  <a:pt x="6242813" y="2178838"/>
                  <a:pt x="6149095" y="2072579"/>
                  <a:pt x="6056522" y="1938756"/>
                </a:cubicBezTo>
                <a:cubicBezTo>
                  <a:pt x="5963949" y="1804934"/>
                  <a:pt x="5875869" y="1639557"/>
                  <a:pt x="5792280" y="1442626"/>
                </a:cubicBezTo>
                <a:cubicBezTo>
                  <a:pt x="5719140" y="1270312"/>
                  <a:pt x="5653125" y="1053544"/>
                  <a:pt x="5594234" y="792324"/>
                </a:cubicBezTo>
                <a:lnTo>
                  <a:pt x="5573385" y="695930"/>
                </a:lnTo>
                <a:lnTo>
                  <a:pt x="5531140" y="695930"/>
                </a:lnTo>
                <a:lnTo>
                  <a:pt x="5253398" y="695930"/>
                </a:lnTo>
                <a:lnTo>
                  <a:pt x="5253398" y="2873378"/>
                </a:lnTo>
                <a:lnTo>
                  <a:pt x="4941724" y="2649095"/>
                </a:lnTo>
                <a:lnTo>
                  <a:pt x="4941724" y="1432553"/>
                </a:lnTo>
                <a:cubicBezTo>
                  <a:pt x="4941724" y="1407914"/>
                  <a:pt x="4930551" y="1364808"/>
                  <a:pt x="4908202" y="1303234"/>
                </a:cubicBezTo>
                <a:cubicBezTo>
                  <a:pt x="4885854" y="1241659"/>
                  <a:pt x="4846838" y="1176116"/>
                  <a:pt x="4791157" y="1106603"/>
                </a:cubicBezTo>
                <a:cubicBezTo>
                  <a:pt x="4777948" y="1075026"/>
                  <a:pt x="4754366" y="1041660"/>
                  <a:pt x="4720410" y="1006503"/>
                </a:cubicBezTo>
                <a:cubicBezTo>
                  <a:pt x="4686454" y="971346"/>
                  <a:pt x="4647150" y="938057"/>
                  <a:pt x="4602498" y="906637"/>
                </a:cubicBezTo>
                <a:cubicBezTo>
                  <a:pt x="4557846" y="875216"/>
                  <a:pt x="4510871" y="849799"/>
                  <a:pt x="4461571" y="830386"/>
                </a:cubicBezTo>
                <a:cubicBezTo>
                  <a:pt x="4412272" y="810973"/>
                  <a:pt x="4366875" y="801266"/>
                  <a:pt x="4325380" y="801266"/>
                </a:cubicBezTo>
                <a:cubicBezTo>
                  <a:pt x="4255956" y="801266"/>
                  <a:pt x="4190969" y="818522"/>
                  <a:pt x="4130417" y="853034"/>
                </a:cubicBezTo>
                <a:cubicBezTo>
                  <a:pt x="4069866" y="887546"/>
                  <a:pt x="4023179" y="925549"/>
                  <a:pt x="3990357" y="967043"/>
                </a:cubicBezTo>
                <a:cubicBezTo>
                  <a:pt x="4005968" y="953079"/>
                  <a:pt x="4043237" y="946096"/>
                  <a:pt x="4102165" y="946096"/>
                </a:cubicBezTo>
                <a:cubicBezTo>
                  <a:pt x="4281396" y="946096"/>
                  <a:pt x="4409915" y="981108"/>
                  <a:pt x="4487722" y="1051133"/>
                </a:cubicBezTo>
                <a:cubicBezTo>
                  <a:pt x="4565529" y="1121157"/>
                  <a:pt x="4604433" y="1216209"/>
                  <a:pt x="4604433" y="1336289"/>
                </a:cubicBezTo>
                <a:cubicBezTo>
                  <a:pt x="4604433" y="1403712"/>
                  <a:pt x="4571311" y="1503789"/>
                  <a:pt x="4505067" y="1636522"/>
                </a:cubicBezTo>
                <a:cubicBezTo>
                  <a:pt x="4438823" y="1769255"/>
                  <a:pt x="4324091" y="1917831"/>
                  <a:pt x="4160871" y="2082252"/>
                </a:cubicBezTo>
                <a:lnTo>
                  <a:pt x="3854734" y="1727616"/>
                </a:lnTo>
                <a:lnTo>
                  <a:pt x="3900631" y="1687389"/>
                </a:lnTo>
                <a:cubicBezTo>
                  <a:pt x="3925181" y="1668888"/>
                  <a:pt x="3956012" y="1644372"/>
                  <a:pt x="3993126" y="1613840"/>
                </a:cubicBezTo>
                <a:cubicBezTo>
                  <a:pt x="4030239" y="1583309"/>
                  <a:pt x="4084531" y="1539335"/>
                  <a:pt x="4156001" y="1481919"/>
                </a:cubicBezTo>
                <a:cubicBezTo>
                  <a:pt x="4192070" y="1425704"/>
                  <a:pt x="4222590" y="1375715"/>
                  <a:pt x="4247562" y="1331953"/>
                </a:cubicBezTo>
                <a:cubicBezTo>
                  <a:pt x="4272534" y="1288190"/>
                  <a:pt x="4285021" y="1258926"/>
                  <a:pt x="4285021" y="1244161"/>
                </a:cubicBezTo>
                <a:cubicBezTo>
                  <a:pt x="4285021" y="1227972"/>
                  <a:pt x="4270010" y="1219878"/>
                  <a:pt x="4239990" y="1219878"/>
                </a:cubicBezTo>
                <a:cubicBezTo>
                  <a:pt x="4239457" y="1219878"/>
                  <a:pt x="4227082" y="1225393"/>
                  <a:pt x="4202866" y="1236423"/>
                </a:cubicBezTo>
                <a:cubicBezTo>
                  <a:pt x="4178650" y="1247452"/>
                  <a:pt x="4142792" y="1263174"/>
                  <a:pt x="4095294" y="1283587"/>
                </a:cubicBezTo>
                <a:cubicBezTo>
                  <a:pt x="4049976" y="1304979"/>
                  <a:pt x="4007024" y="1326227"/>
                  <a:pt x="3966442" y="1347330"/>
                </a:cubicBezTo>
                <a:cubicBezTo>
                  <a:pt x="3925860" y="1368433"/>
                  <a:pt x="3887533" y="1378984"/>
                  <a:pt x="3851465" y="1378984"/>
                </a:cubicBezTo>
                <a:cubicBezTo>
                  <a:pt x="3787200" y="1378984"/>
                  <a:pt x="3735433" y="1367499"/>
                  <a:pt x="3696161" y="1344528"/>
                </a:cubicBezTo>
                <a:cubicBezTo>
                  <a:pt x="3656891" y="1321557"/>
                  <a:pt x="3625871" y="1292960"/>
                  <a:pt x="3603101" y="1258737"/>
                </a:cubicBezTo>
                <a:cubicBezTo>
                  <a:pt x="3580329" y="1224515"/>
                  <a:pt x="3565052" y="1187913"/>
                  <a:pt x="3557269" y="1148931"/>
                </a:cubicBezTo>
                <a:cubicBezTo>
                  <a:pt x="3549486" y="1109949"/>
                  <a:pt x="3545595" y="1074715"/>
                  <a:pt x="3545595" y="1043227"/>
                </a:cubicBezTo>
                <a:cubicBezTo>
                  <a:pt x="3545595" y="997063"/>
                  <a:pt x="3553990" y="948075"/>
                  <a:pt x="3570778" y="896263"/>
                </a:cubicBezTo>
                <a:cubicBezTo>
                  <a:pt x="3587568" y="844451"/>
                  <a:pt x="3612706" y="808160"/>
                  <a:pt x="3646195" y="787391"/>
                </a:cubicBezTo>
                <a:cubicBezTo>
                  <a:pt x="3704546" y="686435"/>
                  <a:pt x="3765119" y="615799"/>
                  <a:pt x="3827916" y="575483"/>
                </a:cubicBezTo>
                <a:cubicBezTo>
                  <a:pt x="3890714" y="535167"/>
                  <a:pt x="3950876" y="505436"/>
                  <a:pt x="4008403" y="486290"/>
                </a:cubicBezTo>
                <a:cubicBezTo>
                  <a:pt x="4065930" y="467144"/>
                  <a:pt x="4117731" y="454603"/>
                  <a:pt x="4163806" y="448665"/>
                </a:cubicBezTo>
                <a:cubicBezTo>
                  <a:pt x="4209881" y="442728"/>
                  <a:pt x="4244438" y="439759"/>
                  <a:pt x="4267475" y="439759"/>
                </a:cubicBezTo>
                <a:lnTo>
                  <a:pt x="4339590" y="439759"/>
                </a:lnTo>
                <a:lnTo>
                  <a:pt x="4339590" y="482454"/>
                </a:lnTo>
                <a:cubicBezTo>
                  <a:pt x="4401098" y="457504"/>
                  <a:pt x="4467942" y="463041"/>
                  <a:pt x="4540124" y="499065"/>
                </a:cubicBezTo>
                <a:cubicBezTo>
                  <a:pt x="4612305" y="535089"/>
                  <a:pt x="4677515" y="579997"/>
                  <a:pt x="4735753" y="633788"/>
                </a:cubicBezTo>
                <a:cubicBezTo>
                  <a:pt x="4793992" y="687580"/>
                  <a:pt x="4847183" y="749421"/>
                  <a:pt x="4895327" y="819312"/>
                </a:cubicBezTo>
                <a:cubicBezTo>
                  <a:pt x="4907363" y="836785"/>
                  <a:pt x="4917356" y="853840"/>
                  <a:pt x="4925307" y="870477"/>
                </a:cubicBezTo>
                <a:lnTo>
                  <a:pt x="4941724" y="915542"/>
                </a:lnTo>
                <a:close/>
                <a:moveTo>
                  <a:pt x="2833173" y="0"/>
                </a:moveTo>
                <a:cubicBezTo>
                  <a:pt x="2942580" y="43585"/>
                  <a:pt x="3013349" y="103536"/>
                  <a:pt x="3045482" y="179853"/>
                </a:cubicBezTo>
                <a:cubicBezTo>
                  <a:pt x="3077614" y="256170"/>
                  <a:pt x="3100306" y="320902"/>
                  <a:pt x="3113560" y="374049"/>
                </a:cubicBezTo>
                <a:lnTo>
                  <a:pt x="3124767" y="409873"/>
                </a:lnTo>
                <a:lnTo>
                  <a:pt x="3426902" y="409873"/>
                </a:lnTo>
                <a:lnTo>
                  <a:pt x="3609423" y="695930"/>
                </a:lnTo>
                <a:lnTo>
                  <a:pt x="3140578" y="695930"/>
                </a:lnTo>
                <a:lnTo>
                  <a:pt x="3140578" y="2873378"/>
                </a:lnTo>
                <a:lnTo>
                  <a:pt x="2833173" y="2649362"/>
                </a:lnTo>
                <a:lnTo>
                  <a:pt x="2833173" y="979852"/>
                </a:lnTo>
                <a:cubicBezTo>
                  <a:pt x="2833173" y="967488"/>
                  <a:pt x="2826291" y="946285"/>
                  <a:pt x="2812527" y="916243"/>
                </a:cubicBezTo>
                <a:cubicBezTo>
                  <a:pt x="2798762" y="886201"/>
                  <a:pt x="2781084" y="854969"/>
                  <a:pt x="2759491" y="822547"/>
                </a:cubicBezTo>
                <a:cubicBezTo>
                  <a:pt x="2737899" y="790126"/>
                  <a:pt x="2716807" y="761807"/>
                  <a:pt x="2696215" y="737591"/>
                </a:cubicBezTo>
                <a:cubicBezTo>
                  <a:pt x="2675625" y="713375"/>
                  <a:pt x="2661192" y="699487"/>
                  <a:pt x="2652920" y="695930"/>
                </a:cubicBezTo>
                <a:lnTo>
                  <a:pt x="2638289" y="695930"/>
                </a:lnTo>
                <a:lnTo>
                  <a:pt x="2456856" y="695930"/>
                </a:lnTo>
                <a:lnTo>
                  <a:pt x="2278316" y="695930"/>
                </a:lnTo>
                <a:cubicBezTo>
                  <a:pt x="2306201" y="703713"/>
                  <a:pt x="2330628" y="739792"/>
                  <a:pt x="2351598" y="804168"/>
                </a:cubicBezTo>
                <a:cubicBezTo>
                  <a:pt x="2372568" y="868545"/>
                  <a:pt x="2383052" y="929885"/>
                  <a:pt x="2383052" y="988191"/>
                </a:cubicBezTo>
                <a:cubicBezTo>
                  <a:pt x="2383052" y="1010695"/>
                  <a:pt x="2381429" y="1034666"/>
                  <a:pt x="2378182" y="1060105"/>
                </a:cubicBezTo>
                <a:cubicBezTo>
                  <a:pt x="2374935" y="1085544"/>
                  <a:pt x="2370866" y="1091993"/>
                  <a:pt x="2365974" y="1079451"/>
                </a:cubicBezTo>
                <a:cubicBezTo>
                  <a:pt x="2365974" y="1079451"/>
                  <a:pt x="2352120" y="1092393"/>
                  <a:pt x="2324413" y="1118277"/>
                </a:cubicBezTo>
                <a:cubicBezTo>
                  <a:pt x="2349274" y="1134466"/>
                  <a:pt x="2361705" y="1141003"/>
                  <a:pt x="2361705" y="1137890"/>
                </a:cubicBezTo>
                <a:lnTo>
                  <a:pt x="2325481" y="1235622"/>
                </a:lnTo>
                <a:cubicBezTo>
                  <a:pt x="2321478" y="1251455"/>
                  <a:pt x="2317897" y="1260905"/>
                  <a:pt x="2314740" y="1263974"/>
                </a:cubicBezTo>
                <a:cubicBezTo>
                  <a:pt x="2314740" y="1284388"/>
                  <a:pt x="2313317" y="1294595"/>
                  <a:pt x="2310471" y="1294595"/>
                </a:cubicBezTo>
                <a:lnTo>
                  <a:pt x="2310471" y="1260972"/>
                </a:lnTo>
                <a:lnTo>
                  <a:pt x="2306001" y="2852030"/>
                </a:lnTo>
                <a:lnTo>
                  <a:pt x="2119077" y="2770443"/>
                </a:lnTo>
                <a:lnTo>
                  <a:pt x="2097596" y="2710937"/>
                </a:lnTo>
                <a:cubicBezTo>
                  <a:pt x="2097018" y="2708980"/>
                  <a:pt x="2096462" y="2707735"/>
                  <a:pt x="2095928" y="2707201"/>
                </a:cubicBezTo>
                <a:cubicBezTo>
                  <a:pt x="2095394" y="2706667"/>
                  <a:pt x="2093193" y="2704466"/>
                  <a:pt x="2089323" y="2700596"/>
                </a:cubicBezTo>
                <a:lnTo>
                  <a:pt x="2104527" y="2625494"/>
                </a:lnTo>
                <a:lnTo>
                  <a:pt x="1866175" y="2455300"/>
                </a:lnTo>
                <a:cubicBezTo>
                  <a:pt x="1859993" y="2455300"/>
                  <a:pt x="1849453" y="2447850"/>
                  <a:pt x="1834554" y="2432952"/>
                </a:cubicBezTo>
                <a:lnTo>
                  <a:pt x="1822413" y="2412738"/>
                </a:lnTo>
                <a:lnTo>
                  <a:pt x="1756969" y="2359503"/>
                </a:lnTo>
                <a:cubicBezTo>
                  <a:pt x="1754345" y="2356834"/>
                  <a:pt x="1746095" y="2351720"/>
                  <a:pt x="1732219" y="2344159"/>
                </a:cubicBezTo>
                <a:cubicBezTo>
                  <a:pt x="1718343" y="2336599"/>
                  <a:pt x="1690592" y="2318965"/>
                  <a:pt x="1648964" y="2291257"/>
                </a:cubicBezTo>
                <a:cubicBezTo>
                  <a:pt x="1613073" y="2275914"/>
                  <a:pt x="1583265" y="2262983"/>
                  <a:pt x="1559538" y="2252465"/>
                </a:cubicBezTo>
                <a:cubicBezTo>
                  <a:pt x="1535811" y="2241947"/>
                  <a:pt x="1513440" y="2232952"/>
                  <a:pt x="1492426" y="2225480"/>
                </a:cubicBezTo>
                <a:cubicBezTo>
                  <a:pt x="1471413" y="2218009"/>
                  <a:pt x="1455146" y="2212694"/>
                  <a:pt x="1443627" y="2209537"/>
                </a:cubicBezTo>
                <a:cubicBezTo>
                  <a:pt x="1432109" y="2206379"/>
                  <a:pt x="1414719" y="2203154"/>
                  <a:pt x="1391459" y="2199863"/>
                </a:cubicBezTo>
                <a:cubicBezTo>
                  <a:pt x="1369311" y="2197551"/>
                  <a:pt x="1352467" y="2197095"/>
                  <a:pt x="1340926" y="2198496"/>
                </a:cubicBezTo>
                <a:cubicBezTo>
                  <a:pt x="1335155" y="2199196"/>
                  <a:pt x="1327814" y="2199371"/>
                  <a:pt x="1318903" y="2199021"/>
                </a:cubicBezTo>
                <a:lnTo>
                  <a:pt x="1288027" y="2196442"/>
                </a:lnTo>
                <a:lnTo>
                  <a:pt x="1283896" y="2199530"/>
                </a:lnTo>
                <a:cubicBezTo>
                  <a:pt x="1278998" y="2201620"/>
                  <a:pt x="1270601" y="2204755"/>
                  <a:pt x="1258704" y="2208936"/>
                </a:cubicBezTo>
                <a:lnTo>
                  <a:pt x="987924" y="1870711"/>
                </a:lnTo>
                <a:lnTo>
                  <a:pt x="1666042" y="1493860"/>
                </a:lnTo>
                <a:cubicBezTo>
                  <a:pt x="1620901" y="1490925"/>
                  <a:pt x="1569411" y="1467054"/>
                  <a:pt x="1511572" y="1422246"/>
                </a:cubicBezTo>
                <a:cubicBezTo>
                  <a:pt x="1453734" y="1377439"/>
                  <a:pt x="1399976" y="1327250"/>
                  <a:pt x="1350298" y="1271679"/>
                </a:cubicBezTo>
                <a:cubicBezTo>
                  <a:pt x="1300621" y="1216109"/>
                  <a:pt x="1256936" y="1157170"/>
                  <a:pt x="1219245" y="1094862"/>
                </a:cubicBezTo>
                <a:cubicBezTo>
                  <a:pt x="1181553" y="1032554"/>
                  <a:pt x="1162018" y="981698"/>
                  <a:pt x="1160639" y="942294"/>
                </a:cubicBezTo>
                <a:cubicBezTo>
                  <a:pt x="1148053" y="995485"/>
                  <a:pt x="1123559" y="1052133"/>
                  <a:pt x="1087157" y="1112240"/>
                </a:cubicBezTo>
                <a:cubicBezTo>
                  <a:pt x="1059855" y="1157320"/>
                  <a:pt x="1020290" y="1201080"/>
                  <a:pt x="968459" y="1243521"/>
                </a:cubicBezTo>
                <a:lnTo>
                  <a:pt x="913003" y="1285175"/>
                </a:lnTo>
                <a:lnTo>
                  <a:pt x="917971" y="1325915"/>
                </a:lnTo>
                <a:cubicBezTo>
                  <a:pt x="918593" y="1369344"/>
                  <a:pt x="904786" y="1409471"/>
                  <a:pt x="876550" y="1446295"/>
                </a:cubicBezTo>
                <a:cubicBezTo>
                  <a:pt x="838903" y="1495395"/>
                  <a:pt x="791171" y="1519944"/>
                  <a:pt x="733355" y="1519944"/>
                </a:cubicBezTo>
                <a:cubicBezTo>
                  <a:pt x="679408" y="1519944"/>
                  <a:pt x="605970" y="1488290"/>
                  <a:pt x="513042" y="1424981"/>
                </a:cubicBezTo>
                <a:cubicBezTo>
                  <a:pt x="420113" y="1361673"/>
                  <a:pt x="327240" y="1233910"/>
                  <a:pt x="234423" y="1041693"/>
                </a:cubicBezTo>
                <a:lnTo>
                  <a:pt x="456304" y="947297"/>
                </a:lnTo>
                <a:cubicBezTo>
                  <a:pt x="486724" y="1006403"/>
                  <a:pt x="515688" y="1052578"/>
                  <a:pt x="543195" y="1085822"/>
                </a:cubicBezTo>
                <a:cubicBezTo>
                  <a:pt x="570702" y="1119067"/>
                  <a:pt x="588058" y="1135689"/>
                  <a:pt x="595263" y="1135689"/>
                </a:cubicBezTo>
                <a:cubicBezTo>
                  <a:pt x="619279" y="1135689"/>
                  <a:pt x="642706" y="1119089"/>
                  <a:pt x="665543" y="1085889"/>
                </a:cubicBezTo>
                <a:cubicBezTo>
                  <a:pt x="688381" y="1052689"/>
                  <a:pt x="714631" y="1008982"/>
                  <a:pt x="744295" y="954769"/>
                </a:cubicBezTo>
                <a:cubicBezTo>
                  <a:pt x="772759" y="909939"/>
                  <a:pt x="804191" y="857782"/>
                  <a:pt x="838592" y="798298"/>
                </a:cubicBezTo>
                <a:cubicBezTo>
                  <a:pt x="872992" y="738814"/>
                  <a:pt x="912986" y="704691"/>
                  <a:pt x="958571" y="695930"/>
                </a:cubicBezTo>
                <a:lnTo>
                  <a:pt x="157839" y="695930"/>
                </a:lnTo>
                <a:lnTo>
                  <a:pt x="0" y="409873"/>
                </a:lnTo>
                <a:lnTo>
                  <a:pt x="2276470" y="409873"/>
                </a:lnTo>
                <a:lnTo>
                  <a:pt x="2441825" y="409873"/>
                </a:lnTo>
                <a:lnTo>
                  <a:pt x="2711226" y="409873"/>
                </a:lnTo>
                <a:cubicBezTo>
                  <a:pt x="2758991" y="444996"/>
                  <a:pt x="2797068" y="473859"/>
                  <a:pt x="2825458" y="496462"/>
                </a:cubicBezTo>
                <a:lnTo>
                  <a:pt x="2833173" y="502753"/>
                </a:lnTo>
                <a:close/>
              </a:path>
            </a:pathLst>
          </a:cu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19093690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8659" y="76200"/>
            <a:ext cx="12011741" cy="6705600"/>
          </a:xfrm>
          <a:prstGeom prst="rect">
            <a:avLst/>
          </a:prstGeom>
          <a:noFill/>
          <a:ln w="142875">
            <a:solidFill>
              <a:schemeClr val="accent6">
                <a:lumMod val="50000"/>
              </a:schemeClr>
            </a:solidFill>
            <a:prstDash val="sysDash"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943419" y="304800"/>
            <a:ext cx="2743200" cy="60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7098" y="3164307"/>
            <a:ext cx="5678903" cy="26468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রফিকুল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</a:p>
          <a:p>
            <a:pPr algn="ctr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  শিক্ষক  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জনার কেঁওচিয়া আদর্শ 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উচ্চ বিদ্যালয়</a:t>
            </a:r>
          </a:p>
          <a:p>
            <a:pPr algn="ctr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সাতকানিয়া,চট্রগ্রাম ।</a:t>
            </a:r>
          </a:p>
          <a:p>
            <a:pPr algn="ctr"/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মোবাইল-০১৮১৭-৭১৫৬৭৭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০১৯৯১৯-৪৭৪০২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Email-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rafiquljkahs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4799" y="1095589"/>
            <a:ext cx="5830583" cy="54984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315019" y="1285373"/>
            <a:ext cx="0" cy="5233698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705602" y="1110919"/>
            <a:ext cx="5079999" cy="54984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459399" y="1285373"/>
            <a:ext cx="0" cy="5233698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4" descr="H:\Photos\Captured\Photo057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r="3433" b="9220"/>
          <a:stretch/>
        </p:blipFill>
        <p:spPr bwMode="auto">
          <a:xfrm>
            <a:off x="6963323" y="1371600"/>
            <a:ext cx="4692952" cy="48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924800" y="5191780"/>
            <a:ext cx="2724443" cy="52322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/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সময়ঃ- ৫০ মিঃ</a:t>
            </a:r>
            <a:r>
              <a:rPr lang="bn-IN" sz="2800" b="1" dirty="0" smtClean="0">
                <a:ln/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6" name="Picture 2" descr="C:\Users\Computer City\Pictures\Award file\20180102_1440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67" r="56096" b="41579"/>
          <a:stretch/>
        </p:blipFill>
        <p:spPr bwMode="auto">
          <a:xfrm>
            <a:off x="2186115" y="1285373"/>
            <a:ext cx="1811544" cy="1800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9414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91480" y="6142466"/>
            <a:ext cx="2844800" cy="365125"/>
          </a:xfrm>
        </p:spPr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C:\Users\Computer City\Pictures\23473044_1550894254950058_558489067337771617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8" t="17462" r="9325"/>
          <a:stretch/>
        </p:blipFill>
        <p:spPr bwMode="auto">
          <a:xfrm>
            <a:off x="703389" y="900332"/>
            <a:ext cx="2883877" cy="249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omputer City\Pictures\Teachers\17992333_1439628082747726_6704372053170645288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9115" r="20509"/>
          <a:stretch/>
        </p:blipFill>
        <p:spPr bwMode="auto">
          <a:xfrm>
            <a:off x="3504731" y="886819"/>
            <a:ext cx="2545816" cy="249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mputer City\Pictures\Teachers\30706110_1901114363234551_2088776491650252800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75" b="14250"/>
          <a:stretch/>
        </p:blipFill>
        <p:spPr bwMode="auto">
          <a:xfrm>
            <a:off x="6105385" y="858131"/>
            <a:ext cx="2504050" cy="249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Computer City\Pictures\Teachers\31186244_1661847893923275_6028235016549433344_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0" r="28075"/>
          <a:stretch/>
        </p:blipFill>
        <p:spPr bwMode="auto">
          <a:xfrm>
            <a:off x="8609435" y="942535"/>
            <a:ext cx="2532184" cy="249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Computer City\Pictures\Teachers\31171178_1661766817264716_2556641126178095104_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5" r="19791"/>
          <a:stretch/>
        </p:blipFill>
        <p:spPr bwMode="auto">
          <a:xfrm>
            <a:off x="703389" y="3436647"/>
            <a:ext cx="3474926" cy="193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Computer City\Pictures\Teachers\31180087_1661868320587899_1793437205889286144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743" y="3422577"/>
            <a:ext cx="3934265" cy="195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Computer City\Pictures\Teachers\30741327_1991794021148347_2329896610600928036_n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7" r="3301"/>
          <a:stretch/>
        </p:blipFill>
        <p:spPr bwMode="auto">
          <a:xfrm>
            <a:off x="7887492" y="3422577"/>
            <a:ext cx="3223700" cy="192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335915" y="298130"/>
            <a:ext cx="6005033" cy="6444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ছবিতে বৃত্তদ্বারা চিহ্নিত এরা কারা  ? </a:t>
            </a:r>
            <a:endParaRPr lang="en-US" sz="3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559568" y="5556359"/>
            <a:ext cx="4902590" cy="76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সকলেই শিক্ষক   </a:t>
            </a:r>
            <a:endParaRPr lang="en-US" sz="6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664506" y="2133874"/>
            <a:ext cx="895062" cy="535536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52276" y="2311170"/>
            <a:ext cx="1146414" cy="764627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50831" y="2404615"/>
            <a:ext cx="866757" cy="577739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05909" y="4200306"/>
            <a:ext cx="745587" cy="42204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475391" y="1955409"/>
            <a:ext cx="830172" cy="58987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45810" y="4326918"/>
            <a:ext cx="678222" cy="42204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9995205" y="4139907"/>
            <a:ext cx="893189" cy="456779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315026" y="4438637"/>
            <a:ext cx="763410" cy="53623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624925" y="4425394"/>
            <a:ext cx="745587" cy="42204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1747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Computer City\Pictures\20171221_1349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114" r="22113" b="14079"/>
          <a:stretch/>
        </p:blipFill>
        <p:spPr bwMode="auto">
          <a:xfrm>
            <a:off x="309490" y="1280406"/>
            <a:ext cx="3263704" cy="360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335915" y="298130"/>
            <a:ext cx="5175039" cy="76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ছবিতে কী দেখতে পাচ্ছ  ? </a:t>
            </a:r>
            <a:endParaRPr lang="en-US" sz="3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23117" y="5457885"/>
            <a:ext cx="9316214" cy="76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তাঁদের বিশেষ কৃতিত্ব/গুণাবলীর কারণে    </a:t>
            </a:r>
            <a:endParaRPr lang="en-US" sz="6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3305" y="5457885"/>
            <a:ext cx="10860258" cy="76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শিক্ষকদেরকে সম্মাননা ক্রেষ্ট প্রদান করা হচ্ছে।   </a:t>
            </a:r>
            <a:endParaRPr lang="en-US" sz="6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779563" y="5457885"/>
            <a:ext cx="9003323" cy="76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সম্মাননা ক্রেষ্ট কেন প্রদান করা হচ্ছে ?   </a:t>
            </a:r>
            <a:endParaRPr lang="en-US" sz="6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2" descr="D:\শিক্ষক সন্মেলন ১৭\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r="5308"/>
          <a:stretch/>
        </p:blipFill>
        <p:spPr bwMode="auto">
          <a:xfrm>
            <a:off x="8704679" y="1280403"/>
            <a:ext cx="3193366" cy="360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শিক্ষক সন্মেলন ১৭\IMG_20171221_13483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" t="8071" r="30159" b="385"/>
          <a:stretch/>
        </p:blipFill>
        <p:spPr bwMode="auto">
          <a:xfrm>
            <a:off x="3573194" y="1280404"/>
            <a:ext cx="2855741" cy="360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শিক্ষক সন্মেলন ১৭\IMG_20171221_13504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6" t="3834" r="47776" b="33696"/>
          <a:stretch/>
        </p:blipFill>
        <p:spPr bwMode="auto">
          <a:xfrm>
            <a:off x="6281224" y="1280406"/>
            <a:ext cx="2423455" cy="360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613187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 descr="D:\স্মতির এ্যালবাম\5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4" y="180536"/>
            <a:ext cx="11823114" cy="648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406400" y="418969"/>
            <a:ext cx="4306277" cy="60960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40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40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5742" y="2785424"/>
            <a:ext cx="5528603" cy="267765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শিক্ষকের গুণাবলী </a:t>
            </a: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 -০৩</a:t>
            </a: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– ০৯</a:t>
            </a: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পৃষ্ঠা – 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১৬ 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143430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5" descr="C:\Users\Computer City\Pictures\Awaed Imaje\received_10214292328572720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3" t="21238" b="15558"/>
          <a:stretch/>
        </p:blipFill>
        <p:spPr bwMode="auto">
          <a:xfrm>
            <a:off x="1303193" y="829996"/>
            <a:ext cx="9963328" cy="365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19270" y="4487594"/>
            <a:ext cx="111654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SzPct val="80000"/>
              <a:buFont typeface="+mj-lt"/>
              <a:buAutoNum type="arabicPeriod"/>
            </a:pPr>
            <a:r>
              <a:rPr lang="bn-BD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শিক্ষকের </a:t>
            </a: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 বলতে পারবে ।</a:t>
            </a:r>
          </a:p>
          <a:p>
            <a:pPr marL="742950" indent="-742950">
              <a:buSzPct val="80000"/>
              <a:buFont typeface="+mj-lt"/>
              <a:buAutoNum type="arabicPeriod"/>
            </a:pP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শিক্ষকের বৈশিষ্ট্য সমূহ বর্ণনা করতে পারবে ।</a:t>
            </a:r>
          </a:p>
          <a:p>
            <a:pPr marL="742950" indent="-742950">
              <a:buSzPct val="80000"/>
              <a:buFont typeface="+mj-lt"/>
              <a:buAutoNum type="arabicPeriod"/>
            </a:pP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শিক্ষকের বৈশিষ্ট্য সমূহ  বাস্তব জীবনে প্রতিফলনের চেষ্টা করতে পার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2940" y="976741"/>
            <a:ext cx="37610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200" b="1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BD" sz="3200" b="1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শেষে শিক্ষার্থীরা</a:t>
            </a:r>
            <a:r>
              <a:rPr lang="en-US" sz="2400" b="1" dirty="0" smtClean="0">
                <a:solidFill>
                  <a:sysClr val="windowText" lastClr="000000"/>
                </a:solidFill>
              </a:rPr>
              <a:t>…</a:t>
            </a:r>
            <a:endParaRPr lang="bn-BD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95356" y="240532"/>
            <a:ext cx="2379002" cy="5251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4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 </a:t>
            </a:r>
            <a:endParaRPr lang="en-US" sz="4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185890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12493" y="333378"/>
            <a:ext cx="4199988" cy="721700"/>
          </a:xfrm>
          <a:prstGeom prst="rect">
            <a:avLst/>
          </a:prstGeom>
        </p:spPr>
        <p:txBody>
          <a:bodyPr>
            <a:normAutofit fontScale="82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পরিচিতি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Computer City\Pictures\New folder (7)\30712157_2200733683276086_1151171666210979840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t="21591" r="6093" b="1765"/>
          <a:stretch/>
        </p:blipFill>
        <p:spPr bwMode="auto">
          <a:xfrm>
            <a:off x="1463040" y="1237664"/>
            <a:ext cx="3157618" cy="236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omputer City\Pictures\New folder (7)\30729389_2326638727562954_4096501387355471129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9" r="7834"/>
          <a:stretch/>
        </p:blipFill>
        <p:spPr bwMode="auto">
          <a:xfrm>
            <a:off x="4777912" y="1220134"/>
            <a:ext cx="2790505" cy="22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omputer City\Pictures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3" r="6477" b="6566"/>
          <a:stretch/>
        </p:blipFill>
        <p:spPr bwMode="auto">
          <a:xfrm>
            <a:off x="7863843" y="1237664"/>
            <a:ext cx="3106152" cy="22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15239" y="3597856"/>
            <a:ext cx="5168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</a:pPr>
            <a:r>
              <a:rPr lang="en-US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r>
              <a:rPr lang="bn-BD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অর্থ শিক্ষা দান কারী , ওস্তাদ 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936581" y="4665485"/>
            <a:ext cx="93410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</a:pPr>
            <a:r>
              <a:rPr lang="bn-BD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পরিভাষায়- যিনি শিক্ষার্থীদের শিক্ষা দান করেন তাঁকে </a:t>
            </a:r>
            <a:r>
              <a:rPr lang="en-US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r>
              <a:rPr lang="bn-BD" sz="32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বলা হয় ।</a:t>
            </a:r>
          </a:p>
        </p:txBody>
      </p:sp>
      <p:pic>
        <p:nvPicPr>
          <p:cNvPr id="12" name="Picture 2" descr="C:\Users\Computer City\Pictures\Teachers\31230582_993746860774250_3796451760508239872_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54"/>
          <a:stretch/>
        </p:blipFill>
        <p:spPr bwMode="auto">
          <a:xfrm>
            <a:off x="1477103" y="984740"/>
            <a:ext cx="9594166" cy="56130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452838" y="220834"/>
            <a:ext cx="5269131" cy="63729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‘শিক্ষক’ শব্দটির বিশ্লেষণ 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6512" y="5184599"/>
            <a:ext cx="11493304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buSzPct val="80000"/>
            </a:pPr>
            <a:r>
              <a:rPr lang="bn-BD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মহানবী </a:t>
            </a:r>
            <a:r>
              <a:rPr lang="bn-BD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(সঃ)  নিজেকে শিক্ষক হিসেবে পরিচয় দিয়ে বলেছেন – ‘আমাকে শিক্ষক হিসেবেই প্রেরণ করা হয়েছে’ (ইবনে মাজাহ) </a:t>
            </a:r>
          </a:p>
        </p:txBody>
      </p:sp>
    </p:spTree>
    <p:extLst>
      <p:ext uri="{BB962C8B-B14F-4D97-AF65-F5344CB8AC3E}">
        <p14:creationId xmlns:p14="http://schemas.microsoft.com/office/powerpoint/2010/main" val="2093459507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3" grpId="1"/>
      <p:bldP spid="4" grpId="0"/>
      <p:bldP spid="4" grpId="1"/>
      <p:bldP spid="13" grpId="0"/>
      <p:bldP spid="13" grpId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Computer City\Pictures\Landscapes\img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70"/>
          <a:stretch/>
        </p:blipFill>
        <p:spPr bwMode="auto">
          <a:xfrm>
            <a:off x="0" y="1"/>
            <a:ext cx="1218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orizontal Scroll 2"/>
          <p:cNvSpPr/>
          <p:nvPr/>
        </p:nvSpPr>
        <p:spPr>
          <a:xfrm>
            <a:off x="489270" y="3422577"/>
            <a:ext cx="5612707" cy="1804181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পরিচিতি লিখ  ।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r="4557" b="39687"/>
          <a:stretch/>
        </p:blipFill>
        <p:spPr>
          <a:xfrm>
            <a:off x="8432800" y="1676401"/>
            <a:ext cx="3523397" cy="3243943"/>
          </a:xfrm>
          <a:prstGeom prst="rect">
            <a:avLst/>
          </a:prstGeom>
          <a:noFill/>
        </p:spPr>
      </p:pic>
      <p:sp>
        <p:nvSpPr>
          <p:cNvPr id="5" name="Flowchart: Terminator 4"/>
          <p:cNvSpPr/>
          <p:nvPr/>
        </p:nvSpPr>
        <p:spPr>
          <a:xfrm>
            <a:off x="1828800" y="617201"/>
            <a:ext cx="4876800" cy="1211600"/>
          </a:xfrm>
          <a:prstGeom prst="flowChartTerminator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97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96849" y="206326"/>
            <a:ext cx="3946769" cy="6858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4420" y="1598414"/>
            <a:ext cx="4358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আদর্শিক জ্ঞানের  অধিকারী হবেন 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205617" y="691114"/>
            <a:ext cx="408637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SzPct val="80000"/>
              <a:buFont typeface="Arial" pitchFamily="34" charset="0"/>
              <a:buNone/>
            </a:pPr>
            <a:r>
              <a:rPr lang="bn-BD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তিনি আদর্শবান হবেন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301423" y="2183189"/>
            <a:ext cx="6236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জীবনাদর্শন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রাখবেন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4083" y="2760949"/>
            <a:ext cx="4903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উত্তম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তুলবেন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4420" y="3422577"/>
            <a:ext cx="3651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ঘ,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রাখবেন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3948" y="549313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en-US" sz="28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অন্যায়ের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ব্যাপারে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আপোষহীন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9130" y="4130598"/>
            <a:ext cx="58192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ঙ,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শিক্ষকতাকে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থাকবেন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948" y="4780428"/>
            <a:ext cx="5941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চ,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দুনিয়া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আখিরাতের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জবাব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দিহীতার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ভয়</a:t>
            </a:r>
            <a:r>
              <a:rPr lang="en-US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bn-BD" sz="28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Computer City\Pictures\Awaed Imaje\19642298_1356868211033967_119562450540587737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650" y="758473"/>
            <a:ext cx="2147670" cy="218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স্মতির এ্যালবাম\5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320" y="758473"/>
            <a:ext cx="3033285" cy="218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mputer City\Pictures\Awaed Imaje\FB_IMG_150722389397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658" y="3053335"/>
            <a:ext cx="4132342" cy="273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omputer City\Pictures\ইসলামি কালিওগ্রাফি\20170511_2259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700" y="3053336"/>
            <a:ext cx="2324977" cy="273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387718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4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11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32000" y="304800"/>
            <a:ext cx="7112000" cy="685800"/>
          </a:xfrm>
          <a:prstGeom prst="rect">
            <a:avLst/>
          </a:prstGeom>
        </p:spPr>
        <p:txBody>
          <a:bodyPr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4374" y="858688"/>
            <a:ext cx="565731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SzPct val="80000"/>
              <a:buNone/>
            </a:pP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তিনি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গভীর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জ্ঞানের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অধিকারী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endParaRPr lang="bn-BD" sz="3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17" y="1009759"/>
            <a:ext cx="2093356" cy="2240724"/>
          </a:xfrm>
          <a:prstGeom prst="rect">
            <a:avLst/>
          </a:prstGeom>
        </p:spPr>
      </p:pic>
      <p:pic>
        <p:nvPicPr>
          <p:cNvPr id="20" name="Picture 9" descr="C:\Users\Computer City\Pictures\28276898_1837217103238133_7243003682461097222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4" t="4025" r="14592"/>
          <a:stretch/>
        </p:blipFill>
        <p:spPr bwMode="auto">
          <a:xfrm>
            <a:off x="8675074" y="3436645"/>
            <a:ext cx="1856936" cy="248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Computer City\Pictures\branding Imaje\20180104_1119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161" y="3422577"/>
            <a:ext cx="2869824" cy="24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Computer City\Pictures\Teachers\31301969_1661766057264792_915558496315899904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711" y="990600"/>
            <a:ext cx="3216812" cy="224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Computer City\Pictures\18447257_223894834774692_395242072280493636_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02"/>
          <a:stretch/>
        </p:blipFill>
        <p:spPr bwMode="auto">
          <a:xfrm>
            <a:off x="10489806" y="3422577"/>
            <a:ext cx="1561515" cy="238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231017" y="49432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ct val="80000"/>
              <a:buNone/>
            </a:pP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লেখালেখি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2645" y="2071502"/>
            <a:ext cx="3916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চর্চা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endParaRPr lang="bn-BD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66283" y="2647513"/>
            <a:ext cx="4761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প্রস্তুতি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1017" y="3250483"/>
            <a:ext cx="47965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সমসাময়িক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রাখবেন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1017" y="3835258"/>
            <a:ext cx="58893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মেধা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বিকাশের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কর্মসুচীতে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নেবেন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93467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animBg="1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6306" y="838749"/>
            <a:ext cx="488627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SzPct val="80000"/>
              <a:buNone/>
            </a:pPr>
            <a: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তিনি</a:t>
            </a:r>
            <a: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bn-BD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ত্ব</a:t>
            </a:r>
            <a: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endParaRPr lang="bn-BD" sz="4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032000" y="304800"/>
            <a:ext cx="7112000" cy="685800"/>
          </a:xfrm>
          <a:prstGeom prst="rect">
            <a:avLst/>
          </a:prstGeom>
        </p:spPr>
        <p:txBody>
          <a:bodyPr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Computer City\Pictures\uploading\New folder\2107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286" y="4617920"/>
            <a:ext cx="2577899" cy="200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Computer City\Pictures\uploading\New folder\teach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573" y="346192"/>
            <a:ext cx="3423559" cy="220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omputer City\Pictures\Teachers\29432310_1938656502842201_6417045802601210011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573" y="2546528"/>
            <a:ext cx="3266415" cy="217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omputer City\Pictures\Teachers\30741080_184380925529241_2020392743945396082_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6" t="-2163" r="20078" b="2163"/>
          <a:stretch/>
        </p:blipFill>
        <p:spPr bwMode="auto">
          <a:xfrm>
            <a:off x="7883052" y="4531781"/>
            <a:ext cx="1617785" cy="209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26720" y="1725024"/>
            <a:ext cx="4363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bn-BD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</a:t>
            </a:r>
            <a:r>
              <a:rPr lang="en-US" sz="36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পরিস্কার</a:t>
            </a:r>
            <a:r>
              <a:rPr lang="en-US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পরিচ্ছন্ন</a:t>
            </a:r>
            <a:r>
              <a:rPr lang="en-US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থাকবেন</a:t>
            </a:r>
            <a:endParaRPr lang="bn-BD" sz="3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5821" y="2476366"/>
            <a:ext cx="65822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শালীন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মার্জিত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পোষাক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পরিধান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455406" y="3122697"/>
            <a:ext cx="5165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80000"/>
              <a:buNone/>
            </a:pP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নিয়মনীতির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কঠোর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2843" y="3769028"/>
            <a:ext cx="71144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ঘ,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বিশুদ্ধ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উচ্ছারণ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ভঙ্গির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অধিকারী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endParaRPr lang="en-US" sz="3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2843" y="4415359"/>
            <a:ext cx="53303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ঙ,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মানষিক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ভারসাম্য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বজায়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রাখবেন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2992" y="5099483"/>
            <a:ext cx="5346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চ,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সূস্থ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অধিকারী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r>
              <a: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0701377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13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32000" y="304800"/>
            <a:ext cx="7112000" cy="685800"/>
          </a:xfrm>
          <a:prstGeom prst="rect">
            <a:avLst/>
          </a:prstGeom>
        </p:spPr>
        <p:txBody>
          <a:bodyPr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127" y="957160"/>
            <a:ext cx="689964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SzPct val="80000"/>
              <a:buNone/>
            </a:pP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তিনি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মমত্তবোধ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endParaRPr lang="bn-BD" sz="3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89" y="1893836"/>
            <a:ext cx="5267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স্নেহ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মমতা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পাঠদান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317784" y="2512814"/>
            <a:ext cx="4613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7784" y="3072005"/>
            <a:ext cx="6795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লাভের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আগ্রহ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805" y="3731399"/>
            <a:ext cx="6583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বিশুদ্ধ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উচ্ছারণ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ভঙ্গির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অধিকারী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1356" y="4426020"/>
            <a:ext cx="50081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একান্ত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আপন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3941" y="5129405"/>
            <a:ext cx="5750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80000"/>
              <a:buNone/>
            </a:pP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চ,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রাগের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বশর্তী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8" descr="C:\Users\Computer City\Pictures\30698121_431562133940277_778121348448151142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243" y="403048"/>
            <a:ext cx="2968391" cy="222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DOEL\Pictures\MA28CITY-TEACHER_1565191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416" y="2761804"/>
            <a:ext cx="3634043" cy="193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omputer City\Pictures\uploading\New folder\74083-punishme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50" y="4761680"/>
            <a:ext cx="3333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Computer City\Pictures\uploading\New folder\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624" y="4700992"/>
            <a:ext cx="2528048" cy="196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2281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4" grpId="0"/>
      <p:bldP spid="8" grpId="0"/>
      <p:bldP spid="9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14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32000" y="304800"/>
            <a:ext cx="7112000" cy="685800"/>
          </a:xfrm>
          <a:prstGeom prst="rect">
            <a:avLst/>
          </a:prstGeom>
        </p:spPr>
        <p:txBody>
          <a:bodyPr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8718" y="993499"/>
            <a:ext cx="812113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৫।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 শিক্ষক তিনি বিচক্ষণ হবেন এবং দেখবেন---</a:t>
            </a:r>
            <a:endParaRPr lang="en-US" sz="3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9883" y="2057290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SzPct val="80000"/>
              <a:buFont typeface="Arial" pitchFamily="34" charset="0"/>
              <a:buNone/>
            </a:pP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শিক্ষার্থীদের মনমেজাজ </a:t>
            </a:r>
          </a:p>
          <a:p>
            <a:pPr>
              <a:buSzPct val="80000"/>
              <a:buFont typeface="Arial" pitchFamily="34" charset="0"/>
              <a:buNone/>
            </a:pP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কাংখিত পছন্দ-অপছন্দ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SzPct val="80000"/>
              <a:buFont typeface="Arial" pitchFamily="34" charset="0"/>
              <a:buNone/>
            </a:pP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গ্রহণ করার ক্ষমতা 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SzPct val="80000"/>
              <a:buFont typeface="Arial" pitchFamily="34" charset="0"/>
              <a:buNone/>
            </a:pP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ঘ, 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সূবিধা অসুবিধা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SzPct val="80000"/>
              <a:buFont typeface="Arial" pitchFamily="34" charset="0"/>
              <a:buNone/>
            </a:pP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ঙ, 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প্রকৃত ও যুক্তিসঙ্গত অবস্থা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Computer City\Pictures\uploading\New folder\452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097" y="1639830"/>
            <a:ext cx="3520325" cy="250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omputer City\Pictures\uploading\New folder\teache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2" y="4284292"/>
            <a:ext cx="4623633" cy="22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omputer City\Pictures\Teachers\31186244_1661847893923275_602823501654943334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422" y="1639830"/>
            <a:ext cx="2504049" cy="250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659938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15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2351" y="1190451"/>
            <a:ext cx="663995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৬।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প্রতিষ্টানের প্রতি আন্তরিক ও দরদী হবেন -</a:t>
            </a:r>
            <a:endParaRPr lang="en-US" sz="3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032000" y="304800"/>
            <a:ext cx="7112000" cy="685800"/>
          </a:xfrm>
          <a:prstGeom prst="rect">
            <a:avLst/>
          </a:prstGeom>
        </p:spPr>
        <p:txBody>
          <a:bodyPr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</a:t>
            </a:r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0494" y="2278018"/>
            <a:ext cx="67477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80000"/>
              <a:buNone/>
            </a:pP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ক, প্রশাসনের সাথে সূসম্পর্ক বজায় রাখবেন ।</a:t>
            </a:r>
          </a:p>
          <a:p>
            <a:pPr>
              <a:buSzPct val="80000"/>
              <a:buNone/>
            </a:pP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খ,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প্রতিষ্টান প্রধানের কাঙ্ক্ষিত আদেশ-নিষেধ মান্য করবেন  ।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SzPct val="80000"/>
              <a:buNone/>
            </a:pP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গ, 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প্রতিষ্টানের সার্বিক কল্যান কামনায় রত থাকবেন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Users\Computer City\Pictures\New folder\20171206_1524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1"/>
          <a:stretch/>
        </p:blipFill>
        <p:spPr bwMode="auto">
          <a:xfrm>
            <a:off x="6803456" y="1190450"/>
            <a:ext cx="3170992" cy="238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Computer City\Pictures\a2i\20170822_1305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16"/>
          <a:stretch/>
        </p:blipFill>
        <p:spPr bwMode="auto">
          <a:xfrm>
            <a:off x="9974449" y="1190451"/>
            <a:ext cx="1983089" cy="238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Computer City\Pictures\Teachers\safe_image.ph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823480"/>
            <a:ext cx="5080488" cy="264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494793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omputer City\Pictures\Nature\img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01" y="211322"/>
            <a:ext cx="11461411" cy="643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48595" y="522705"/>
            <a:ext cx="3676204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8846" y="5599129"/>
            <a:ext cx="77565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আদর্শ শিক্ষকের পাঁচটি বৈশিষ্ট্য খাতায় লিখ ।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9105900" cy="6858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00" y="0"/>
              <a:ext cx="266700" cy="6858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400550" y="2152650"/>
              <a:ext cx="304800" cy="91059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419600" y="-4416057"/>
              <a:ext cx="266700" cy="91059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66700" cy="6858000"/>
            </a:xfrm>
            <a:prstGeom prst="rect">
              <a:avLst/>
            </a:prstGeom>
          </p:spPr>
        </p:pic>
      </p:grpSp>
      <p:pic>
        <p:nvPicPr>
          <p:cNvPr id="14" name="Picture 2" descr="C:\Users\Computer City\Pictures\New folder (7)\20180407_12213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3" t="9453" r="8400"/>
          <a:stretch/>
        </p:blipFill>
        <p:spPr bwMode="auto">
          <a:xfrm>
            <a:off x="3390314" y="1688123"/>
            <a:ext cx="5683348" cy="36186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29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islam\Desktop\yousuf\Aarhus_rose_gard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381000"/>
            <a:ext cx="11277600" cy="617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352" y="28353"/>
            <a:ext cx="508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30758" y="-5899595"/>
            <a:ext cx="381001" cy="12180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9313" y="623665"/>
            <a:ext cx="333375" cy="1219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64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82821" y="5417403"/>
            <a:ext cx="10026357" cy="83099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SzPct val="80000"/>
            </a:pPr>
            <a:r>
              <a:rPr lang="bn-BD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শিক্ষকদের কেন জাতি গড়ার কারিগর বলা হয় ? </a:t>
            </a:r>
            <a:endParaRPr lang="bn-BD" sz="4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4000" y="457200"/>
            <a:ext cx="4572000" cy="685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F:\r\IMG_46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3"/>
          <a:stretch/>
        </p:blipFill>
        <p:spPr bwMode="auto">
          <a:xfrm>
            <a:off x="1828800" y="1770743"/>
            <a:ext cx="8026400" cy="295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54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534" y="3267631"/>
            <a:ext cx="108213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76332" y="251762"/>
            <a:ext cx="3834925" cy="967511"/>
          </a:xfrm>
          <a:prstGeom prst="rect">
            <a:avLst/>
          </a:prstGeom>
          <a:noFill/>
        </p:spPr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5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1257" y="700862"/>
            <a:ext cx="7235680" cy="615689"/>
          </a:xfrm>
          <a:prstGeom prst="rect">
            <a:avLst/>
          </a:prstGeom>
          <a:noFill/>
          <a:ln>
            <a:noFill/>
          </a:ln>
        </p:spPr>
        <p:txBody>
          <a:bodyPr wrap="square" lIns="87097" tIns="43548" rIns="87097" bIns="43548" rtlCol="0">
            <a:spAutoFit/>
          </a:bodyPr>
          <a:lstStyle/>
          <a:p>
            <a:r>
              <a:rPr lang="bn-BD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সঠিক উত্তরটি চিহ্নিত করে বোর্ডে লেখ  </a:t>
            </a:r>
            <a:endParaRPr lang="en-US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11275" y="2097958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27229" y="2104487"/>
            <a:ext cx="3196124" cy="503545"/>
          </a:xfrm>
          <a:prstGeom prst="rect">
            <a:avLst/>
          </a:prstGeom>
          <a:solidFill>
            <a:srgbClr val="00B05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r>
              <a:rPr lang="bn-BD" sz="27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882" y="2128419"/>
            <a:ext cx="3073119" cy="5034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ওকালতি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11258" y="2122426"/>
            <a:ext cx="2799813" cy="51883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শিক্ষকতা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882" y="3003173"/>
            <a:ext cx="3073119" cy="5034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সরকারী চাকরি  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25479" y="3003173"/>
            <a:ext cx="2785592" cy="5034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বিসি এস ক্যাডার</a:t>
            </a:r>
          </a:p>
        </p:txBody>
      </p:sp>
      <p:grpSp>
        <p:nvGrpSpPr>
          <p:cNvPr id="16" name="Group 15"/>
          <p:cNvGrpSpPr/>
          <p:nvPr/>
        </p:nvGrpSpPr>
        <p:grpSpPr>
          <a:xfrm rot="16200000">
            <a:off x="9641633" y="4435438"/>
            <a:ext cx="738664" cy="3209095"/>
            <a:chOff x="7986724" y="2134145"/>
            <a:chExt cx="984830" cy="3209095"/>
          </a:xfrm>
        </p:grpSpPr>
        <p:sp>
          <p:nvSpPr>
            <p:cNvPr id="17" name="TextBox 16"/>
            <p:cNvSpPr txBox="1"/>
            <p:nvPr/>
          </p:nvSpPr>
          <p:spPr>
            <a:xfrm rot="5400000">
              <a:off x="7308787" y="3246279"/>
              <a:ext cx="2340704" cy="9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1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◊ ক্লিক করে </a:t>
              </a:r>
            </a:p>
            <a:p>
              <a:pPr algn="ctr"/>
              <a:r>
                <a:rPr lang="bn-BD" sz="21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সঠিক উত্তর  জানতে হবে ।</a:t>
              </a:r>
              <a:endParaRPr lang="en-US" sz="21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087088" y="2134145"/>
              <a:ext cx="15151" cy="3209095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8595323" y="2102113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27229" y="2090543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414" y="5667761"/>
            <a:ext cx="108213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8452967" y="4419854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65831" y="4407452"/>
            <a:ext cx="3196124" cy="503545"/>
          </a:xfrm>
          <a:prstGeom prst="rect">
            <a:avLst/>
          </a:prstGeom>
          <a:solidFill>
            <a:srgbClr val="00B05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r>
              <a:rPr lang="bn-BD" sz="27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2099" y="3664047"/>
            <a:ext cx="9833191" cy="54961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en-US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r>
              <a:rPr lang="bn-BD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‘আমাকে শিক্ষক হিসেবে প্রেরণ করা হয়েছে’ উক্তিটি কোন হাদিস গ্রন্থে রয়েছে। </a:t>
            </a:r>
            <a:endParaRPr lang="en-US" sz="3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882" y="4585243"/>
            <a:ext cx="3073119" cy="580389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বুখারি শরিফ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37000" y="4592815"/>
            <a:ext cx="2874072" cy="45727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ইবনে মাজাহ   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4581" y="5569727"/>
            <a:ext cx="3101635" cy="51883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মুসলিম শরিফ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9591" y="5534035"/>
            <a:ext cx="2844703" cy="45727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আবুদাউদ 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71286" y="4424842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480199" y="4407452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5828" y="1323965"/>
            <a:ext cx="9591681" cy="518834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পৃথিবীতে সবচাইতে সন্মান ও মর্যাদার পেশা কোনটি  ?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659" y="76200"/>
            <a:ext cx="12011741" cy="6705600"/>
          </a:xfrm>
          <a:prstGeom prst="rect">
            <a:avLst/>
          </a:prstGeom>
          <a:noFill/>
          <a:ln w="142875">
            <a:solidFill>
              <a:schemeClr val="accent6">
                <a:lumMod val="50000"/>
              </a:schemeClr>
            </a:solidFill>
            <a:prstDash val="sysDash"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01/11/2015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শিক্ষক,জনার কেঁওচিয়া আদর্শ উচ্চ বিদ্যালয়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699D-9554-49A3-A845-77BEE828BD8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3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0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6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534" y="3267631"/>
            <a:ext cx="108213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76333" y="76201"/>
            <a:ext cx="3477928" cy="967511"/>
          </a:xfrm>
          <a:prstGeom prst="rect">
            <a:avLst/>
          </a:prstGeom>
          <a:noFill/>
        </p:spPr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57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8554" y="304801"/>
            <a:ext cx="6412053" cy="557051"/>
          </a:xfrm>
          <a:prstGeom prst="rect">
            <a:avLst/>
          </a:prstGeom>
          <a:noFill/>
          <a:ln>
            <a:noFill/>
          </a:ln>
        </p:spPr>
        <p:txBody>
          <a:bodyPr wrap="square" lIns="87097" tIns="43548" rIns="87097" bIns="43548" rtlCol="0">
            <a:spAutoFit/>
          </a:bodyPr>
          <a:lstStyle/>
          <a:p>
            <a:r>
              <a:rPr lang="bn-BD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সঠিক উত্তরটি চিহ্নিত করে বোর্ডে লেখ  </a:t>
            </a:r>
            <a:endParaRPr lang="en-US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85058" y="2139456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09771" y="2119772"/>
            <a:ext cx="3196124" cy="503545"/>
          </a:xfrm>
          <a:prstGeom prst="rect">
            <a:avLst/>
          </a:prstGeom>
          <a:solidFill>
            <a:srgbClr val="00B05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r>
              <a:rPr lang="bn-BD" sz="27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882" y="2128420"/>
            <a:ext cx="3034105" cy="54961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নিরপেক্ষ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1283" y="2133600"/>
            <a:ext cx="2528717" cy="51883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আপোসহীন  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882" y="2920889"/>
            <a:ext cx="2971519" cy="54961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সহনশীল 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28680" y="2920889"/>
            <a:ext cx="2491321" cy="54961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স্বাভাবিক  </a:t>
            </a:r>
            <a:endParaRPr lang="en-US" sz="3000" b="1" dirty="0">
              <a:solidFill>
                <a:schemeClr val="tx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 rot="16200000">
            <a:off x="9641633" y="4435438"/>
            <a:ext cx="738664" cy="3209095"/>
            <a:chOff x="7986724" y="2134145"/>
            <a:chExt cx="984830" cy="3209095"/>
          </a:xfrm>
        </p:grpSpPr>
        <p:sp>
          <p:nvSpPr>
            <p:cNvPr id="17" name="TextBox 16"/>
            <p:cNvSpPr txBox="1"/>
            <p:nvPr/>
          </p:nvSpPr>
          <p:spPr>
            <a:xfrm rot="5400000">
              <a:off x="7308787" y="3246279"/>
              <a:ext cx="2340704" cy="9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1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◊ ক্লিক করে </a:t>
              </a:r>
            </a:p>
            <a:p>
              <a:pPr algn="ctr"/>
              <a:r>
                <a:rPr lang="bn-BD" sz="21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সঠিক উত্তর  জানতে হবে ।</a:t>
              </a:r>
              <a:endParaRPr lang="en-US" sz="21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8087088" y="2134145"/>
              <a:ext cx="15151" cy="3209095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8636001" y="2125761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94181" y="2118884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414" y="5667761"/>
            <a:ext cx="108213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8452967" y="4754256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52966" y="4754256"/>
            <a:ext cx="3196124" cy="503545"/>
          </a:xfrm>
          <a:prstGeom prst="rect">
            <a:avLst/>
          </a:prstGeom>
          <a:solidFill>
            <a:srgbClr val="00B05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r>
              <a:rPr lang="bn-BD" sz="27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0896" y="3581401"/>
            <a:ext cx="10338705" cy="54961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en-US" sz="3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3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 একজন শিক্ষক কিসের ভিত্তিতে শিক্ষার্থীদের কীভাবে গড়ে তুলবেন ?</a:t>
            </a:r>
            <a:endParaRPr lang="en-US" sz="3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2882" y="4724401"/>
            <a:ext cx="3034105" cy="54961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পরিকল্পনার ভিত্তিতে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29669" y="4715762"/>
            <a:ext cx="2895131" cy="5034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উত্তম আদর্শের </a:t>
            </a:r>
            <a:endParaRPr lang="en-US" sz="27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4581" y="5734480"/>
            <a:ext cx="3049820" cy="50344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en-US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গ.</a:t>
            </a:r>
            <a:r>
              <a:rPr lang="bn-BD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7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চুক্তির ভিত্তিতে 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12338" y="5698790"/>
            <a:ext cx="2607663" cy="54961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সমন্বয়ের ভিত্তিতে  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82726" y="4755534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34401" y="4724401"/>
            <a:ext cx="3194620" cy="50354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  <a:prstDash val="soli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7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7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5829" y="990600"/>
            <a:ext cx="10080572" cy="518834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87097" tIns="43548" rIns="87097" bIns="43548" rtlCol="0">
            <a:spAutoFit/>
          </a:bodyPr>
          <a:lstStyle/>
          <a:p>
            <a:r>
              <a:rPr lang="bn-BD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অন্যায়ের ব্যাপারে একজন শিক্ষককে কীরুপ হতে হবে  ?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659" y="76200"/>
            <a:ext cx="12011741" cy="6705600"/>
          </a:xfrm>
          <a:prstGeom prst="rect">
            <a:avLst/>
          </a:prstGeom>
          <a:noFill/>
          <a:ln w="142875">
            <a:solidFill>
              <a:schemeClr val="accent6">
                <a:lumMod val="50000"/>
              </a:schemeClr>
            </a:solidFill>
            <a:prstDash val="sysDash"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01/11/2015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শিক্ষক,জনার কেঁওচিয়া আদর্শ উচ্চ বিদ্যালয়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699D-9554-49A3-A845-77BEE828BD8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411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0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6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sonkho dhonno 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ul uttar final ras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8659" y="76200"/>
            <a:ext cx="12011741" cy="6705600"/>
          </a:xfrm>
          <a:prstGeom prst="rect">
            <a:avLst/>
          </a:prstGeom>
          <a:noFill/>
          <a:ln w="142875">
            <a:solidFill>
              <a:schemeClr val="accent6">
                <a:lumMod val="50000"/>
              </a:schemeClr>
            </a:solidFill>
            <a:prstDash val="sysDash"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17510" y="1045875"/>
            <a:ext cx="854728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একজন শিক্ষক তখনই শ্রেষ্ঠ শিক্ষক হবেন যখন তিনি -- 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8401" y="323166"/>
            <a:ext cx="4063999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3841" y="353943"/>
            <a:ext cx="4005239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201" y="381001"/>
            <a:ext cx="4005239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 সঠিক হয়েছে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8209" y="5054026"/>
            <a:ext cx="3454400" cy="584775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12000" y="4994910"/>
            <a:ext cx="3352800" cy="584775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617" y="6044626"/>
            <a:ext cx="3258784" cy="584775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0" y="6044626"/>
            <a:ext cx="3454400" cy="584775"/>
          </a:xfrm>
          <a:prstGeom prst="rect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95527" y="4292026"/>
            <a:ext cx="538186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কোনটি সঠিক ?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1" y="1701226"/>
            <a:ext cx="501653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আদর্শবান হবেন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" y="2447466"/>
            <a:ext cx="496573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গভীর জ্ঞানী হবেন 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211" y="3225226"/>
            <a:ext cx="519124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ব্যাক্তিত্ববোধ সম্পন্ন হবেন  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01/11/2015</a:t>
            </a:r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শিক্ষক,জনার কেঁওচিয়া আদর্শ উচ্চ বিদ্যালয়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E699D-9554-49A3-A845-77BEE828BD8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18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1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5" grpId="2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uter City\Pictures\24_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37" y="144380"/>
            <a:ext cx="11967411" cy="671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1910" y="96255"/>
            <a:ext cx="4466135" cy="1171277"/>
          </a:xfrm>
          <a:prstGeom prst="cloudCallou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4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1" y="4766608"/>
            <a:ext cx="11587748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742950" indent="-742950" algn="ctr">
              <a:buSzPct val="80000"/>
              <a:buNone/>
            </a:pPr>
            <a:r>
              <a:rPr lang="bn-BD" sz="60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আদর্শ শিক্ষকের বৈশিষ্ট্য সমূহ বর্ণনা কর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24881" y="1"/>
            <a:ext cx="12216881" cy="6881037"/>
            <a:chOff x="0" y="0"/>
            <a:chExt cx="9144000" cy="688103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0625" y="23037"/>
              <a:ext cx="333375" cy="6858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415945" y="-4394679"/>
              <a:ext cx="333376" cy="912273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405312" y="2119312"/>
              <a:ext cx="333376" cy="9144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72"/>
              <a:ext cx="333375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01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1954" y="-4181"/>
            <a:ext cx="12180047" cy="6853517"/>
          </a:xfrm>
          <a:prstGeom prst="frame">
            <a:avLst>
              <a:gd name="adj1" fmla="val 2886"/>
            </a:avLst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01/11/2015</a:t>
            </a:r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3841-1347-4E5A-914A-25B2DED445B1}" type="slidenum">
              <a:rPr lang="en-GB" sz="140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</a:t>
            </a:fld>
            <a:endParaRPr lang="en-GB" sz="1400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170" name="Picture 2" descr="C:\Users\Computer City\Pictures\Awaed Imaje\Picture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t="9055" r="5253" b="9124"/>
          <a:stretch/>
        </p:blipFill>
        <p:spPr bwMode="auto">
          <a:xfrm>
            <a:off x="281353" y="281353"/>
            <a:ext cx="5964722" cy="334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omputer City\Pictures\Award file\20170819_1557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4" r="24170"/>
          <a:stretch/>
        </p:blipFill>
        <p:spPr bwMode="auto">
          <a:xfrm>
            <a:off x="6255433" y="229213"/>
            <a:ext cx="5795887" cy="334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omputer City\Pictures\Award file\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3" y="3422577"/>
            <a:ext cx="5964721" cy="316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Computer City\Pictures\Award file\20180102_14411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2"/>
          <a:stretch/>
        </p:blipFill>
        <p:spPr bwMode="auto">
          <a:xfrm>
            <a:off x="6246075" y="3615397"/>
            <a:ext cx="5753675" cy="295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8095" y="1336443"/>
            <a:ext cx="11138095" cy="4961206"/>
          </a:xfrm>
          <a:prstGeom prst="rect">
            <a:avLst/>
          </a:prstGeom>
          <a:noFill/>
        </p:spPr>
        <p:txBody>
          <a:bodyPr wrap="none" rtlCol="0">
            <a:prstTxWarp prst="textWave1">
              <a:avLst>
                <a:gd name="adj1" fmla="val 13715"/>
                <a:gd name="adj2" fmla="val 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66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bn-IN" sz="66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06103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1207</Words>
  <Application>Microsoft Office PowerPoint</Application>
  <PresentationFormat>Custom</PresentationFormat>
  <Paragraphs>217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Computer City</cp:lastModifiedBy>
  <cp:revision>430</cp:revision>
  <dcterms:created xsi:type="dcterms:W3CDTF">2013-12-14T06:41:16Z</dcterms:created>
  <dcterms:modified xsi:type="dcterms:W3CDTF">2018-04-26T16:32:17Z</dcterms:modified>
</cp:coreProperties>
</file>